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3" r:id="rId7"/>
    <p:sldId id="264" r:id="rId8"/>
    <p:sldId id="261" r:id="rId9"/>
    <p:sldId id="262" r:id="rId10"/>
  </p:sldIdLst>
  <p:sldSz cx="14630400" cy="8229600"/>
  <p:notesSz cx="8229600" cy="14630400"/>
  <p:embeddedFontLs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Roboto" panose="02000000000000000000" pitchFamily="2" charset="0"/>
      <p:regular r:id="rId16"/>
      <p:bold r:id="rId17"/>
      <p:italic r:id="rId18"/>
      <p:boldItalic r:id="rId19"/>
    </p:embeddedFont>
    <p:embeddedFont>
      <p:font typeface="Roboto Light" panose="02000000000000000000" pitchFamily="2" charset="0"/>
      <p:regular r:id="rId20"/>
      <p:italic r:id="rId21"/>
    </p:embeddedFont>
    <p:embeddedFont>
      <p:font typeface="Roboto Medium" panose="02000000000000000000" pitchFamily="2" charset="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1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2" d="100"/>
          <a:sy n="72" d="100"/>
        </p:scale>
        <p:origin x="523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950716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14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3.png"/><Relationship Id="rId5" Type="http://schemas.openxmlformats.org/officeDocument/2006/relationships/image" Target="../media/image12.jpe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0.jpeg"/><Relationship Id="rId7" Type="http://schemas.openxmlformats.org/officeDocument/2006/relationships/image" Target="../media/image1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22.jpeg"/><Relationship Id="rId4" Type="http://schemas.openxmlformats.org/officeDocument/2006/relationships/image" Target="../media/image21.jpeg"/><Relationship Id="rId9" Type="http://schemas.openxmlformats.org/officeDocument/2006/relationships/image" Target="../media/image2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892022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Real-Time Ball-Balancing Robot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649742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Project: real-time ball-balancing robot using camera + STM32 + 3-leg RRS platform.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463069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Goal: keep an orange ball centered on a circular platform by tilting it with three servos.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5611654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Main components: camera + OpenCV, Python sender, STM32 controller, PID loop, inverse kinematics, 3R-R-S mechanical legs.</a:t>
            </a:r>
            <a:endParaRPr lang="en-US" sz="175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A0B9599-CC87-430D-BB86-33DCA4414AFC}"/>
              </a:ext>
            </a:extLst>
          </p:cNvPr>
          <p:cNvSpPr/>
          <p:nvPr/>
        </p:nvSpPr>
        <p:spPr>
          <a:xfrm>
            <a:off x="12631479" y="7772398"/>
            <a:ext cx="1998921" cy="446569"/>
          </a:xfrm>
          <a:prstGeom prst="rect">
            <a:avLst/>
          </a:prstGeom>
          <a:solidFill>
            <a:srgbClr val="0000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4E1EDA37-A07F-49B6-A9D5-89D4C55C1DBF}"/>
              </a:ext>
            </a:extLst>
          </p:cNvPr>
          <p:cNvSpPr/>
          <p:nvPr/>
        </p:nvSpPr>
        <p:spPr>
          <a:xfrm>
            <a:off x="12631479" y="7710707"/>
            <a:ext cx="1998921" cy="446569"/>
          </a:xfrm>
          <a:prstGeom prst="rect">
            <a:avLst/>
          </a:prstGeom>
          <a:solidFill>
            <a:srgbClr val="0000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0"/>
          <p:cNvSpPr/>
          <p:nvPr/>
        </p:nvSpPr>
        <p:spPr>
          <a:xfrm>
            <a:off x="727829" y="571976"/>
            <a:ext cx="5198864" cy="6498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40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Mechanical Design</a:t>
            </a:r>
            <a:endParaRPr lang="en-US" sz="4050" dirty="0"/>
          </a:p>
        </p:txBody>
      </p:sp>
      <p:sp>
        <p:nvSpPr>
          <p:cNvPr id="4" name="Shape 1"/>
          <p:cNvSpPr/>
          <p:nvPr/>
        </p:nvSpPr>
        <p:spPr>
          <a:xfrm>
            <a:off x="727829" y="1533644"/>
            <a:ext cx="467797" cy="467797"/>
          </a:xfrm>
          <a:prstGeom prst="roundRect">
            <a:avLst>
              <a:gd name="adj" fmla="val 18671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755" y="1572578"/>
            <a:ext cx="311825" cy="38981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403509" y="1572578"/>
            <a:ext cx="3119318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R-R-S Topology</a:t>
            </a:r>
            <a:endParaRPr lang="en-US" sz="2450" dirty="0"/>
          </a:p>
        </p:txBody>
      </p:sp>
      <p:sp>
        <p:nvSpPr>
          <p:cNvPr id="7" name="Text 3"/>
          <p:cNvSpPr/>
          <p:nvPr/>
        </p:nvSpPr>
        <p:spPr>
          <a:xfrm>
            <a:off x="1403509" y="2087166"/>
            <a:ext cx="7012662" cy="6655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Mechanism type: R-R-S topology (two revolute joints + spherical joint at the moving platform).</a:t>
            </a:r>
            <a:endParaRPr lang="en-US" sz="1600" dirty="0"/>
          </a:p>
        </p:txBody>
      </p:sp>
      <p:sp>
        <p:nvSpPr>
          <p:cNvPr id="8" name="Shape 4"/>
          <p:cNvSpPr/>
          <p:nvPr/>
        </p:nvSpPr>
        <p:spPr>
          <a:xfrm>
            <a:off x="727829" y="3168610"/>
            <a:ext cx="467797" cy="467797"/>
          </a:xfrm>
          <a:prstGeom prst="roundRect">
            <a:avLst>
              <a:gd name="adj" fmla="val 18671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755" y="3207544"/>
            <a:ext cx="311825" cy="38981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403509" y="3207544"/>
            <a:ext cx="3119318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Leg Configuration</a:t>
            </a:r>
            <a:endParaRPr lang="en-US" sz="2450" dirty="0"/>
          </a:p>
        </p:txBody>
      </p:sp>
      <p:sp>
        <p:nvSpPr>
          <p:cNvPr id="11" name="Text 6"/>
          <p:cNvSpPr/>
          <p:nvPr/>
        </p:nvSpPr>
        <p:spPr>
          <a:xfrm>
            <a:off x="1403509" y="3722132"/>
            <a:ext cx="7012662" cy="6655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Each leg: base revolute actuated by a servo → link → spherical joint to the platform.</a:t>
            </a:r>
            <a:endParaRPr lang="en-US" sz="1600" dirty="0"/>
          </a:p>
        </p:txBody>
      </p:sp>
      <p:sp>
        <p:nvSpPr>
          <p:cNvPr id="12" name="Shape 7"/>
          <p:cNvSpPr/>
          <p:nvPr/>
        </p:nvSpPr>
        <p:spPr>
          <a:xfrm>
            <a:off x="727829" y="4803577"/>
            <a:ext cx="467797" cy="467797"/>
          </a:xfrm>
          <a:prstGeom prst="roundRect">
            <a:avLst>
              <a:gd name="adj" fmla="val 18671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755" y="4842510"/>
            <a:ext cx="311825" cy="389811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403509" y="4842510"/>
            <a:ext cx="3119318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Platform Design</a:t>
            </a:r>
            <a:endParaRPr lang="en-US" sz="2450" dirty="0"/>
          </a:p>
        </p:txBody>
      </p:sp>
      <p:sp>
        <p:nvSpPr>
          <p:cNvPr id="15" name="Text 9"/>
          <p:cNvSpPr/>
          <p:nvPr/>
        </p:nvSpPr>
        <p:spPr>
          <a:xfrm>
            <a:off x="1403509" y="5357098"/>
            <a:ext cx="7012662" cy="6655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Platform: circular plate where ball rolls; base triangle provides three actuation points.</a:t>
            </a:r>
            <a:endParaRPr lang="en-US" sz="1600" dirty="0"/>
          </a:p>
        </p:txBody>
      </p:sp>
      <p:sp>
        <p:nvSpPr>
          <p:cNvPr id="16" name="Shape 10"/>
          <p:cNvSpPr/>
          <p:nvPr/>
        </p:nvSpPr>
        <p:spPr>
          <a:xfrm>
            <a:off x="727829" y="6438543"/>
            <a:ext cx="467797" cy="467797"/>
          </a:xfrm>
          <a:prstGeom prst="roundRect">
            <a:avLst>
              <a:gd name="adj" fmla="val 18671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pic>
        <p:nvPicPr>
          <p:cNvPr id="17" name="Image 4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755" y="6477476"/>
            <a:ext cx="311825" cy="389811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1403509" y="6477476"/>
            <a:ext cx="3119318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Design Goals</a:t>
            </a:r>
            <a:endParaRPr lang="en-US" sz="2450" dirty="0"/>
          </a:p>
        </p:txBody>
      </p:sp>
      <p:sp>
        <p:nvSpPr>
          <p:cNvPr id="19" name="Text 12"/>
          <p:cNvSpPr/>
          <p:nvPr/>
        </p:nvSpPr>
        <p:spPr>
          <a:xfrm>
            <a:off x="1403509" y="6992064"/>
            <a:ext cx="7012662" cy="6655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Key design goals: stiffness, safe servo travel (servoMin=40 to servoMax=120), and known neutral geometry for IK.</a:t>
            </a:r>
            <a:endParaRPr lang="en-US" sz="160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C61F548A-364F-455D-9D91-20D46D4912F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991" t="25363" r="9784" b="53747"/>
          <a:stretch/>
        </p:blipFill>
        <p:spPr>
          <a:xfrm>
            <a:off x="7706959" y="6009118"/>
            <a:ext cx="3249205" cy="171929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0BBE067-F309-48D6-BF28-70C1CFC0420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4484" t="6950" r="19991" b="6950"/>
          <a:stretch/>
        </p:blipFill>
        <p:spPr>
          <a:xfrm>
            <a:off x="11725331" y="12349"/>
            <a:ext cx="2873174" cy="7738778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5C6657ED-0959-407C-8596-561EF8A0B35F}"/>
              </a:ext>
            </a:extLst>
          </p:cNvPr>
          <p:cNvSpPr/>
          <p:nvPr/>
        </p:nvSpPr>
        <p:spPr>
          <a:xfrm>
            <a:off x="7799481" y="6539065"/>
            <a:ext cx="1971838" cy="118934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5C37241-1B09-40C0-90FD-7FC62D2C7583}"/>
              </a:ext>
            </a:extLst>
          </p:cNvPr>
          <p:cNvSpPr/>
          <p:nvPr/>
        </p:nvSpPr>
        <p:spPr>
          <a:xfrm>
            <a:off x="12413668" y="727843"/>
            <a:ext cx="781575" cy="168946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229F506-3CCB-462B-870E-E7846DA9DF39}"/>
              </a:ext>
            </a:extLst>
          </p:cNvPr>
          <p:cNvSpPr/>
          <p:nvPr/>
        </p:nvSpPr>
        <p:spPr>
          <a:xfrm>
            <a:off x="11770662" y="3415233"/>
            <a:ext cx="1316825" cy="42785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18F7445-31F7-4B23-848C-9287F88BD076}"/>
              </a:ext>
            </a:extLst>
          </p:cNvPr>
          <p:cNvSpPr/>
          <p:nvPr/>
        </p:nvSpPr>
        <p:spPr>
          <a:xfrm>
            <a:off x="8325130" y="7804699"/>
            <a:ext cx="2257862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Figure1: revolute joint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47EE2F6-9035-44E5-96D6-B398BD54CE5A}"/>
              </a:ext>
            </a:extLst>
          </p:cNvPr>
          <p:cNvSpPr/>
          <p:nvPr/>
        </p:nvSpPr>
        <p:spPr>
          <a:xfrm>
            <a:off x="11155402" y="7804918"/>
            <a:ext cx="3451779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Figure2: revolute &amp; spherical joints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415A18C4-165B-4F09-8AC6-B1AF8948DD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77109" y="78588"/>
            <a:ext cx="3140582" cy="2316387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95431CEB-95F8-413C-A40B-B07A04144756}"/>
              </a:ext>
            </a:extLst>
          </p:cNvPr>
          <p:cNvSpPr/>
          <p:nvPr/>
        </p:nvSpPr>
        <p:spPr>
          <a:xfrm>
            <a:off x="8214740" y="2433048"/>
            <a:ext cx="3329117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Figure0: The design of the system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36C141F4-DAB9-4E06-B32C-F6D5CEA26A18}"/>
              </a:ext>
            </a:extLst>
          </p:cNvPr>
          <p:cNvSpPr/>
          <p:nvPr/>
        </p:nvSpPr>
        <p:spPr>
          <a:xfrm>
            <a:off x="12631479" y="7740496"/>
            <a:ext cx="1998921" cy="446569"/>
          </a:xfrm>
          <a:prstGeom prst="rect">
            <a:avLst/>
          </a:prstGeom>
          <a:solidFill>
            <a:srgbClr val="0000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0"/>
          <p:cNvSpPr/>
          <p:nvPr/>
        </p:nvSpPr>
        <p:spPr>
          <a:xfrm>
            <a:off x="0" y="375767"/>
            <a:ext cx="658832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Hardware Implementation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49511" y="2083924"/>
            <a:ext cx="6407944" cy="1367909"/>
          </a:xfrm>
          <a:prstGeom prst="roundRect">
            <a:avLst>
              <a:gd name="adj" fmla="val 6964"/>
            </a:avLst>
          </a:prstGeom>
          <a:solidFill>
            <a:srgbClr val="000018">
              <a:alpha val="95000"/>
            </a:srgbClr>
          </a:solidFill>
          <a:ln w="30480">
            <a:solidFill>
              <a:srgbClr val="313E80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306805" y="23412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Custom PCB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306805" y="2831637"/>
            <a:ext cx="589335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Custom PCB for signal &amp; power routing.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6684269" y="2083924"/>
            <a:ext cx="6408063" cy="1367909"/>
          </a:xfrm>
          <a:prstGeom prst="roundRect">
            <a:avLst>
              <a:gd name="adj" fmla="val 6964"/>
            </a:avLst>
          </a:prstGeom>
          <a:solidFill>
            <a:srgbClr val="000018">
              <a:alpha val="95000"/>
            </a:srgbClr>
          </a:solidFill>
          <a:ln w="30480">
            <a:solidFill>
              <a:srgbClr val="313E80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6941563" y="23412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Power System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6941563" y="2831637"/>
            <a:ext cx="589347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Servos powered by an external 5 V adapter</a:t>
            </a:r>
            <a:endParaRPr lang="en-US" sz="175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56BE9BE-56FB-4951-973A-AE55AAE42B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263675" y="4046825"/>
            <a:ext cx="4276753" cy="323943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D112A7B-5742-4C39-BD9E-FC4A0C87F13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2754" b="15278"/>
          <a:stretch/>
        </p:blipFill>
        <p:spPr>
          <a:xfrm>
            <a:off x="156201" y="3528166"/>
            <a:ext cx="4626898" cy="4276752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5220CDC3-9200-45D8-A740-332706C8F704}"/>
              </a:ext>
            </a:extLst>
          </p:cNvPr>
          <p:cNvGrpSpPr/>
          <p:nvPr/>
        </p:nvGrpSpPr>
        <p:grpSpPr>
          <a:xfrm>
            <a:off x="10685720" y="3587922"/>
            <a:ext cx="2948506" cy="4201971"/>
            <a:chOff x="11685182" y="4091379"/>
            <a:chExt cx="2948506" cy="4201971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0005C4B-7DBA-49A9-B054-5AE23677902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685182" y="5348132"/>
              <a:ext cx="2945218" cy="2945218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E520EE13-0E81-4DA6-804F-59E658A40B6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2613559" y="4091379"/>
              <a:ext cx="2020129" cy="2020129"/>
            </a:xfrm>
            <a:prstGeom prst="rect">
              <a:avLst/>
            </a:prstGeom>
          </p:spPr>
        </p:pic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56180D2F-7F1E-4468-B2CB-FABB1BF338AC}"/>
              </a:ext>
            </a:extLst>
          </p:cNvPr>
          <p:cNvSpPr/>
          <p:nvPr/>
        </p:nvSpPr>
        <p:spPr>
          <a:xfrm>
            <a:off x="1380929" y="7830236"/>
            <a:ext cx="1863203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Figure3: Final PCB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8E71BFD-0967-4708-B84D-31BCCF162512}"/>
              </a:ext>
            </a:extLst>
          </p:cNvPr>
          <p:cNvSpPr/>
          <p:nvPr/>
        </p:nvSpPr>
        <p:spPr>
          <a:xfrm>
            <a:off x="5674622" y="7830236"/>
            <a:ext cx="3454857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Figure4: Final PCB with the system 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67940EE-D529-4F20-BAA1-BE400D95F8E6}"/>
              </a:ext>
            </a:extLst>
          </p:cNvPr>
          <p:cNvSpPr/>
          <p:nvPr/>
        </p:nvSpPr>
        <p:spPr>
          <a:xfrm>
            <a:off x="10685720" y="7804921"/>
            <a:ext cx="3130537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Figure5: Power supply adapters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7CB89D85-0127-45B4-9F4D-1F31047468E3}"/>
              </a:ext>
            </a:extLst>
          </p:cNvPr>
          <p:cNvSpPr/>
          <p:nvPr/>
        </p:nvSpPr>
        <p:spPr>
          <a:xfrm>
            <a:off x="12631479" y="7718350"/>
            <a:ext cx="1998921" cy="446569"/>
          </a:xfrm>
          <a:prstGeom prst="rect">
            <a:avLst/>
          </a:prstGeom>
          <a:solidFill>
            <a:srgbClr val="0000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0"/>
          <p:cNvSpPr/>
          <p:nvPr/>
        </p:nvSpPr>
        <p:spPr>
          <a:xfrm>
            <a:off x="85441" y="3383695"/>
            <a:ext cx="5216485" cy="5888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00"/>
              </a:lnSpc>
              <a:buNone/>
            </a:pPr>
            <a:r>
              <a:rPr lang="en-US" sz="37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Computer Vision System</a:t>
            </a:r>
            <a:endParaRPr lang="en-US" sz="3700" dirty="0"/>
          </a:p>
        </p:txBody>
      </p:sp>
      <p:sp>
        <p:nvSpPr>
          <p:cNvPr id="4" name="Text 1"/>
          <p:cNvSpPr/>
          <p:nvPr/>
        </p:nvSpPr>
        <p:spPr>
          <a:xfrm>
            <a:off x="85441" y="4234814"/>
            <a:ext cx="188357" cy="2355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CFD0D8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01</a:t>
            </a:r>
            <a:endParaRPr lang="en-US" sz="1450" dirty="0"/>
          </a:p>
        </p:txBody>
      </p:sp>
      <p:sp>
        <p:nvSpPr>
          <p:cNvPr id="5" name="Shape 2"/>
          <p:cNvSpPr/>
          <p:nvPr/>
        </p:nvSpPr>
        <p:spPr>
          <a:xfrm>
            <a:off x="85441" y="4532113"/>
            <a:ext cx="6561415" cy="22860"/>
          </a:xfrm>
          <a:prstGeom prst="rect">
            <a:avLst/>
          </a:prstGeom>
          <a:solidFill>
            <a:srgbClr val="5A6ED8"/>
          </a:solidFill>
          <a:ln/>
        </p:spPr>
      </p:sp>
      <p:sp>
        <p:nvSpPr>
          <p:cNvPr id="6" name="Text 3"/>
          <p:cNvSpPr/>
          <p:nvPr/>
        </p:nvSpPr>
        <p:spPr>
          <a:xfrm>
            <a:off x="85441" y="4672012"/>
            <a:ext cx="2355890" cy="294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Color Detection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85441" y="5079444"/>
            <a:ext cx="6561415" cy="602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Color detection: convert frame to HSV, apply HSV range (default hsv_lower=[5,150,150], hsv_upper=[25,255,255]) to isolate orange pixels.</a:t>
            </a:r>
            <a:endParaRPr lang="en-US" sz="1450" dirty="0"/>
          </a:p>
        </p:txBody>
      </p:sp>
      <p:sp>
        <p:nvSpPr>
          <p:cNvPr id="8" name="Text 5"/>
          <p:cNvSpPr/>
          <p:nvPr/>
        </p:nvSpPr>
        <p:spPr>
          <a:xfrm>
            <a:off x="6835213" y="4234814"/>
            <a:ext cx="188357" cy="2355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CFD0D8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02</a:t>
            </a:r>
            <a:endParaRPr lang="en-US" sz="1450" dirty="0"/>
          </a:p>
        </p:txBody>
      </p:sp>
      <p:sp>
        <p:nvSpPr>
          <p:cNvPr id="9" name="Shape 6"/>
          <p:cNvSpPr/>
          <p:nvPr/>
        </p:nvSpPr>
        <p:spPr>
          <a:xfrm>
            <a:off x="6835213" y="4532113"/>
            <a:ext cx="6561415" cy="22860"/>
          </a:xfrm>
          <a:prstGeom prst="rect">
            <a:avLst/>
          </a:prstGeom>
          <a:solidFill>
            <a:srgbClr val="5A6ED8"/>
          </a:solidFill>
          <a:ln/>
        </p:spPr>
      </p:sp>
      <p:sp>
        <p:nvSpPr>
          <p:cNvPr id="10" name="Text 7"/>
          <p:cNvSpPr/>
          <p:nvPr/>
        </p:nvSpPr>
        <p:spPr>
          <a:xfrm>
            <a:off x="6835213" y="4672012"/>
            <a:ext cx="2355890" cy="294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Shape Detection</a:t>
            </a:r>
            <a:endParaRPr lang="en-US" sz="1850" dirty="0"/>
          </a:p>
        </p:txBody>
      </p:sp>
      <p:sp>
        <p:nvSpPr>
          <p:cNvPr id="11" name="Text 8"/>
          <p:cNvSpPr/>
          <p:nvPr/>
        </p:nvSpPr>
        <p:spPr>
          <a:xfrm>
            <a:off x="6835213" y="5079444"/>
            <a:ext cx="6561415" cy="9043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Shape detection: blur mask (Gaussian 9×9) then use HoughCircles (dp=1.2, param1=100, param2=15, minRadius≈55–70) to find circular ball contour → returns (x,y,r).</a:t>
            </a:r>
            <a:endParaRPr lang="en-US" sz="1450" dirty="0"/>
          </a:p>
        </p:txBody>
      </p:sp>
      <p:sp>
        <p:nvSpPr>
          <p:cNvPr id="12" name="Text 9"/>
          <p:cNvSpPr/>
          <p:nvPr/>
        </p:nvSpPr>
        <p:spPr>
          <a:xfrm>
            <a:off x="85441" y="6313526"/>
            <a:ext cx="188357" cy="2355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CFD0D8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03</a:t>
            </a:r>
            <a:endParaRPr lang="en-US" sz="1450" dirty="0"/>
          </a:p>
        </p:txBody>
      </p:sp>
      <p:sp>
        <p:nvSpPr>
          <p:cNvPr id="13" name="Shape 10"/>
          <p:cNvSpPr/>
          <p:nvPr/>
        </p:nvSpPr>
        <p:spPr>
          <a:xfrm>
            <a:off x="85441" y="6610826"/>
            <a:ext cx="6561415" cy="22860"/>
          </a:xfrm>
          <a:prstGeom prst="rect">
            <a:avLst/>
          </a:prstGeom>
          <a:solidFill>
            <a:srgbClr val="5A6ED8"/>
          </a:solidFill>
          <a:ln/>
        </p:spPr>
      </p:sp>
      <p:sp>
        <p:nvSpPr>
          <p:cNvPr id="14" name="Text 11"/>
          <p:cNvSpPr/>
          <p:nvPr/>
        </p:nvSpPr>
        <p:spPr>
          <a:xfrm>
            <a:off x="85441" y="6750724"/>
            <a:ext cx="2770227" cy="294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Visualization &amp; Calibration</a:t>
            </a:r>
            <a:endParaRPr lang="en-US" sz="1850" dirty="0"/>
          </a:p>
        </p:txBody>
      </p:sp>
      <p:sp>
        <p:nvSpPr>
          <p:cNvPr id="15" name="Text 12"/>
          <p:cNvSpPr/>
          <p:nvPr/>
        </p:nvSpPr>
        <p:spPr>
          <a:xfrm>
            <a:off x="85441" y="7158156"/>
            <a:ext cx="6561415" cy="9043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Visualization &amp; calibration: draw a constant blue border circle at (320,240) with adjustable border_radius (default 205) and a red center point at (320,240) to align camera pixels with the physical platform circle.</a:t>
            </a:r>
            <a:endParaRPr lang="en-US" sz="1450" dirty="0"/>
          </a:p>
        </p:txBody>
      </p:sp>
      <p:sp>
        <p:nvSpPr>
          <p:cNvPr id="16" name="Text 13"/>
          <p:cNvSpPr/>
          <p:nvPr/>
        </p:nvSpPr>
        <p:spPr>
          <a:xfrm>
            <a:off x="6835213" y="6313526"/>
            <a:ext cx="188357" cy="2355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CFD0D8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04</a:t>
            </a:r>
            <a:endParaRPr lang="en-US" sz="1450" dirty="0"/>
          </a:p>
        </p:txBody>
      </p:sp>
      <p:sp>
        <p:nvSpPr>
          <p:cNvPr id="17" name="Shape 14"/>
          <p:cNvSpPr/>
          <p:nvPr/>
        </p:nvSpPr>
        <p:spPr>
          <a:xfrm>
            <a:off x="6835213" y="6610826"/>
            <a:ext cx="6561415" cy="22860"/>
          </a:xfrm>
          <a:prstGeom prst="rect">
            <a:avLst/>
          </a:prstGeom>
          <a:solidFill>
            <a:srgbClr val="5A6ED8"/>
          </a:solidFill>
          <a:ln/>
        </p:spPr>
      </p:sp>
      <p:sp>
        <p:nvSpPr>
          <p:cNvPr id="18" name="Text 15"/>
          <p:cNvSpPr/>
          <p:nvPr/>
        </p:nvSpPr>
        <p:spPr>
          <a:xfrm>
            <a:off x="6835213" y="6750724"/>
            <a:ext cx="2355890" cy="294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Data Transmission</a:t>
            </a:r>
            <a:endParaRPr lang="en-US" sz="1850" dirty="0"/>
          </a:p>
        </p:txBody>
      </p:sp>
      <p:sp>
        <p:nvSpPr>
          <p:cNvPr id="19" name="Text 16"/>
          <p:cNvSpPr/>
          <p:nvPr/>
        </p:nvSpPr>
        <p:spPr>
          <a:xfrm>
            <a:off x="6835213" y="7158156"/>
            <a:ext cx="6561415" cy="9043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Data transmission: when ball found, Python sends "x,y\n" over serial at up to 50 Hz (send interval 0.02 s). If not connected, the overlay shows "STM: Disconnected".</a:t>
            </a:r>
            <a:endParaRPr lang="en-US" sz="1450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937C8F87-E8A0-4080-972E-2DDBB1201B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65" y="-15583"/>
            <a:ext cx="3657971" cy="2760414"/>
          </a:xfrm>
          <a:prstGeom prst="rect">
            <a:avLst/>
          </a:prstGeom>
        </p:spPr>
      </p:pic>
      <p:pic>
        <p:nvPicPr>
          <p:cNvPr id="2" name="WhatsApp Video 2025-10-12 at 08.32.46">
            <a:hlinkClick r:id="" action="ppaction://media"/>
            <a:extLst>
              <a:ext uri="{FF2B5EF4-FFF2-40B4-BE49-F238E27FC236}">
                <a16:creationId xmlns:a16="http://schemas.microsoft.com/office/drawing/2014/main" id="{68618F85-F319-4DC7-99A7-7AAAAA8868A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901494" y="37511"/>
            <a:ext cx="2643465" cy="326151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BAC8005-9B72-4935-9992-DAA669E4B5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50551" y="0"/>
            <a:ext cx="6355631" cy="2457663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62811670-0AAF-4CBB-9063-9A606A7671AD}"/>
              </a:ext>
            </a:extLst>
          </p:cNvPr>
          <p:cNvSpPr/>
          <p:nvPr/>
        </p:nvSpPr>
        <p:spPr>
          <a:xfrm>
            <a:off x="10936568" y="3328155"/>
            <a:ext cx="3693832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Figure8: Video of the final algorithm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CBACDAE-C2AD-4AD9-A98B-9CED89A4AD09}"/>
              </a:ext>
            </a:extLst>
          </p:cNvPr>
          <p:cNvSpPr/>
          <p:nvPr/>
        </p:nvSpPr>
        <p:spPr>
          <a:xfrm>
            <a:off x="5715360" y="2457663"/>
            <a:ext cx="3682739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Figure7: real time calibration window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9469B3A-8293-4CC9-B276-AB8A7152E719}"/>
              </a:ext>
            </a:extLst>
          </p:cNvPr>
          <p:cNvSpPr/>
          <p:nvPr/>
        </p:nvSpPr>
        <p:spPr>
          <a:xfrm>
            <a:off x="135364" y="2752546"/>
            <a:ext cx="3597010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Figure6: photo of the final algorithm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7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7265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STM and Serial Communication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435066"/>
            <a:ext cx="4347567" cy="90725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020604" y="356913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Serial Link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1020604" y="4059555"/>
            <a:ext cx="389393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Serial link: Python → STM32 over UART (example Python port COM23, baud 115200).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1357" y="2435066"/>
            <a:ext cx="4347567" cy="90725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368171" y="356913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Data Format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368171" y="4059555"/>
            <a:ext cx="389393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Sent format: simple ASCII "x,y\n" (parser also accepts (x,y)), STM32 reads line-by-line.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88924" y="2435066"/>
            <a:ext cx="4347567" cy="90725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715738" y="356913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Parsing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715738" y="4059555"/>
            <a:ext cx="389393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Parsing: STM32 trims newline, extracts x and y as floating values and updates lastSerialTime.</a:t>
            </a:r>
            <a:endParaRPr lang="en-US" sz="1750" dirty="0"/>
          </a:p>
        </p:txBody>
      </p:sp>
      <p:sp>
        <p:nvSpPr>
          <p:cNvPr id="12" name="Shape 7"/>
          <p:cNvSpPr/>
          <p:nvPr/>
        </p:nvSpPr>
        <p:spPr>
          <a:xfrm>
            <a:off x="793790" y="5630228"/>
            <a:ext cx="13042821" cy="1326713"/>
          </a:xfrm>
          <a:prstGeom prst="roundRect">
            <a:avLst>
              <a:gd name="adj" fmla="val 7181"/>
            </a:avLst>
          </a:prstGeom>
          <a:solidFill>
            <a:srgbClr val="0F163E"/>
          </a:solidFill>
          <a:ln/>
        </p:spPr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0604" y="5974318"/>
            <a:ext cx="283488" cy="226814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530906" y="5913715"/>
            <a:ext cx="1207889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5A6E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Status &amp; fail-safe:</a:t>
            </a:r>
            <a:r>
              <a:rPr lang="en-US" sz="175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if no serial updates for &gt;500 ms, STM32 returns platform to flat (0,0). Also Python shows connection status overlay.</a:t>
            </a:r>
            <a:endParaRPr lang="en-US" sz="175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8C84D83-F650-4053-A6FD-795C8584D679}"/>
              </a:ext>
            </a:extLst>
          </p:cNvPr>
          <p:cNvSpPr/>
          <p:nvPr/>
        </p:nvSpPr>
        <p:spPr>
          <a:xfrm>
            <a:off x="12631479" y="7772398"/>
            <a:ext cx="1998921" cy="446569"/>
          </a:xfrm>
          <a:prstGeom prst="rect">
            <a:avLst/>
          </a:prstGeom>
          <a:solidFill>
            <a:srgbClr val="0000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7648F91-1E30-4C72-8FF0-717335763D9E}"/>
              </a:ext>
            </a:extLst>
          </p:cNvPr>
          <p:cNvSpPr txBox="1"/>
          <p:nvPr/>
        </p:nvSpPr>
        <p:spPr>
          <a:xfrm>
            <a:off x="0" y="185264"/>
            <a:ext cx="7315200" cy="680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32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SYSTEM MODILING</a:t>
            </a:r>
            <a:endParaRPr lang="en-US" sz="32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35E1DD4-7C04-4F4E-A774-F9633C4DDC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8718" y="1038402"/>
            <a:ext cx="2533058" cy="361865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0B70BF1-4ED0-4A61-8BF4-77CD8BE559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403" b="54263"/>
          <a:stretch/>
        </p:blipFill>
        <p:spPr>
          <a:xfrm>
            <a:off x="132338" y="1232243"/>
            <a:ext cx="2835235" cy="209726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65B26E0-247A-4264-BA6D-27FD1A11CA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7009" y="1165999"/>
            <a:ext cx="3182309" cy="311749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6DFA54F-80AF-415F-8E58-F41240E6AF47}"/>
              </a:ext>
            </a:extLst>
          </p:cNvPr>
          <p:cNvSpPr/>
          <p:nvPr/>
        </p:nvSpPr>
        <p:spPr>
          <a:xfrm>
            <a:off x="12631479" y="7804296"/>
            <a:ext cx="1998921" cy="446569"/>
          </a:xfrm>
          <a:prstGeom prst="rect">
            <a:avLst/>
          </a:prstGeom>
          <a:solidFill>
            <a:srgbClr val="0000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F54479-88A9-4F70-875E-37D5057510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49906" y="1165998"/>
            <a:ext cx="3501865" cy="3117496"/>
          </a:xfrm>
          <a:prstGeom prst="rect">
            <a:avLst/>
          </a:prstGeom>
        </p:spPr>
      </p:pic>
      <p:pic>
        <p:nvPicPr>
          <p:cNvPr id="10" name="Image 0" descr="preencoded.png">
            <a:extLst>
              <a:ext uri="{FF2B5EF4-FFF2-40B4-BE49-F238E27FC236}">
                <a16:creationId xmlns:a16="http://schemas.microsoft.com/office/drawing/2014/main" id="{FEE09A33-E3BC-437B-8C3E-8BD4D94F8D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046" y="5141975"/>
            <a:ext cx="2914527" cy="608207"/>
          </a:xfrm>
          <a:prstGeom prst="rect">
            <a:avLst/>
          </a:prstGeom>
        </p:spPr>
      </p:pic>
      <p:sp>
        <p:nvSpPr>
          <p:cNvPr id="12" name="Text 1">
            <a:extLst>
              <a:ext uri="{FF2B5EF4-FFF2-40B4-BE49-F238E27FC236}">
                <a16:creationId xmlns:a16="http://schemas.microsoft.com/office/drawing/2014/main" id="{1E1A638B-5736-4907-809C-D2847FA3E742}"/>
              </a:ext>
            </a:extLst>
          </p:cNvPr>
          <p:cNvSpPr/>
          <p:nvPr/>
        </p:nvSpPr>
        <p:spPr>
          <a:xfrm>
            <a:off x="132338" y="595755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Collecting  Data</a:t>
            </a:r>
            <a:endParaRPr lang="en-US" dirty="0"/>
          </a:p>
        </p:txBody>
      </p:sp>
      <p:sp>
        <p:nvSpPr>
          <p:cNvPr id="14" name="Text 2">
            <a:extLst>
              <a:ext uri="{FF2B5EF4-FFF2-40B4-BE49-F238E27FC236}">
                <a16:creationId xmlns:a16="http://schemas.microsoft.com/office/drawing/2014/main" id="{9DD81773-5D6E-46D9-ABC7-C6A54788AAA0}"/>
              </a:ext>
            </a:extLst>
          </p:cNvPr>
          <p:cNvSpPr/>
          <p:nvPr/>
        </p:nvSpPr>
        <p:spPr>
          <a:xfrm>
            <a:off x="132338" y="6427975"/>
            <a:ext cx="266402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3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Using the encoder built-in the Servo</a:t>
            </a:r>
            <a:endParaRPr lang="en-US" sz="1350" dirty="0"/>
          </a:p>
        </p:txBody>
      </p:sp>
      <p:pic>
        <p:nvPicPr>
          <p:cNvPr id="15" name="Image 1" descr="preencoded.png">
            <a:extLst>
              <a:ext uri="{FF2B5EF4-FFF2-40B4-BE49-F238E27FC236}">
                <a16:creationId xmlns:a16="http://schemas.microsoft.com/office/drawing/2014/main" id="{23D15485-E451-4B90-988E-DA2BB559B5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14408" y="5156454"/>
            <a:ext cx="2911482" cy="607572"/>
          </a:xfrm>
          <a:prstGeom prst="rect">
            <a:avLst/>
          </a:prstGeom>
        </p:spPr>
      </p:pic>
      <p:sp>
        <p:nvSpPr>
          <p:cNvPr id="16" name="Text 3">
            <a:extLst>
              <a:ext uri="{FF2B5EF4-FFF2-40B4-BE49-F238E27FC236}">
                <a16:creationId xmlns:a16="http://schemas.microsoft.com/office/drawing/2014/main" id="{183846C0-DCC7-4762-8427-B75A6779892B}"/>
              </a:ext>
            </a:extLst>
          </p:cNvPr>
          <p:cNvSpPr/>
          <p:nvPr/>
        </p:nvSpPr>
        <p:spPr>
          <a:xfrm>
            <a:off x="3138121" y="583843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Data Format</a:t>
            </a:r>
            <a:endParaRPr lang="en-US" dirty="0"/>
          </a:p>
        </p:txBody>
      </p:sp>
      <p:sp>
        <p:nvSpPr>
          <p:cNvPr id="17" name="Text 4">
            <a:extLst>
              <a:ext uri="{FF2B5EF4-FFF2-40B4-BE49-F238E27FC236}">
                <a16:creationId xmlns:a16="http://schemas.microsoft.com/office/drawing/2014/main" id="{D9BFB589-1573-47C0-9B51-9258DA40B1FF}"/>
              </a:ext>
            </a:extLst>
          </p:cNvPr>
          <p:cNvSpPr/>
          <p:nvPr/>
        </p:nvSpPr>
        <p:spPr>
          <a:xfrm>
            <a:off x="3138121" y="6267170"/>
            <a:ext cx="243965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3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Time in </a:t>
            </a:r>
            <a:r>
              <a:rPr lang="en-US" sz="1350" dirty="0" err="1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ms</a:t>
            </a:r>
            <a:r>
              <a:rPr lang="en-US" sz="13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 command in deg,, and measured deg from the encoder</a:t>
            </a:r>
            <a:endParaRPr lang="en-US" sz="1350" dirty="0"/>
          </a:p>
        </p:txBody>
      </p:sp>
      <p:pic>
        <p:nvPicPr>
          <p:cNvPr id="18" name="Image 2" descr="preencoded.png">
            <a:extLst>
              <a:ext uri="{FF2B5EF4-FFF2-40B4-BE49-F238E27FC236}">
                <a16:creationId xmlns:a16="http://schemas.microsoft.com/office/drawing/2014/main" id="{771FDA56-E67A-465B-B4FF-647BDC73E46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66957" y="5169830"/>
            <a:ext cx="2911481" cy="607572"/>
          </a:xfrm>
          <a:prstGeom prst="rect">
            <a:avLst/>
          </a:prstGeom>
        </p:spPr>
      </p:pic>
      <p:sp>
        <p:nvSpPr>
          <p:cNvPr id="24" name="Text 3">
            <a:extLst>
              <a:ext uri="{FF2B5EF4-FFF2-40B4-BE49-F238E27FC236}">
                <a16:creationId xmlns:a16="http://schemas.microsoft.com/office/drawing/2014/main" id="{020C0D40-E0FF-454D-B940-6BA53F39B46D}"/>
              </a:ext>
            </a:extLst>
          </p:cNvPr>
          <p:cNvSpPr/>
          <p:nvPr/>
        </p:nvSpPr>
        <p:spPr>
          <a:xfrm>
            <a:off x="5991776" y="583843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using ID tools</a:t>
            </a:r>
            <a:endParaRPr lang="en-US" dirty="0"/>
          </a:p>
        </p:txBody>
      </p:sp>
      <p:sp>
        <p:nvSpPr>
          <p:cNvPr id="25" name="Text 4">
            <a:extLst>
              <a:ext uri="{FF2B5EF4-FFF2-40B4-BE49-F238E27FC236}">
                <a16:creationId xmlns:a16="http://schemas.microsoft.com/office/drawing/2014/main" id="{77696E0A-7D28-4B1D-BCD1-700626B51F8D}"/>
              </a:ext>
            </a:extLst>
          </p:cNvPr>
          <p:cNvSpPr/>
          <p:nvPr/>
        </p:nvSpPr>
        <p:spPr>
          <a:xfrm>
            <a:off x="5973356" y="6267170"/>
            <a:ext cx="243965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3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Obtained the TS of the servo sing the black box method</a:t>
            </a:r>
            <a:endParaRPr lang="en-US" sz="135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03AFAF1-5534-4EBB-A6B6-A09DD112244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76513" y="4869114"/>
            <a:ext cx="4284035" cy="2317663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DCFF6693-CCD2-44A6-B5F1-237619706E9D}"/>
              </a:ext>
            </a:extLst>
          </p:cNvPr>
          <p:cNvSpPr/>
          <p:nvPr/>
        </p:nvSpPr>
        <p:spPr>
          <a:xfrm>
            <a:off x="3116855" y="4670059"/>
            <a:ext cx="3355855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Figure10: Data has been collected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358E8E5-7A03-446E-A4C8-156FDED5E4FB}"/>
              </a:ext>
            </a:extLst>
          </p:cNvPr>
          <p:cNvSpPr/>
          <p:nvPr/>
        </p:nvSpPr>
        <p:spPr>
          <a:xfrm>
            <a:off x="273749" y="3352206"/>
            <a:ext cx="2640659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Figure9: Servo </a:t>
            </a:r>
            <a:r>
              <a:rPr lang="en-US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abu_daneb</a:t>
            </a:r>
            <a:endParaRPr lang="en-US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DF6416D-5562-46C9-9120-93CD8D73CDBD}"/>
              </a:ext>
            </a:extLst>
          </p:cNvPr>
          <p:cNvSpPr/>
          <p:nvPr/>
        </p:nvSpPr>
        <p:spPr>
          <a:xfrm>
            <a:off x="6545739" y="4311360"/>
            <a:ext cx="3285066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Figure11: Fitting the servo graph 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060A598-8D6F-42BC-B0D3-B31F2CBD804D}"/>
              </a:ext>
            </a:extLst>
          </p:cNvPr>
          <p:cNvSpPr/>
          <p:nvPr/>
        </p:nvSpPr>
        <p:spPr>
          <a:xfrm>
            <a:off x="10118064" y="7227362"/>
            <a:ext cx="3400931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Figure13: TS function of the servo 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777F281-20D8-45DA-BEC3-D261EEE27176}"/>
              </a:ext>
            </a:extLst>
          </p:cNvPr>
          <p:cNvSpPr/>
          <p:nvPr/>
        </p:nvSpPr>
        <p:spPr>
          <a:xfrm>
            <a:off x="10866705" y="4306430"/>
            <a:ext cx="3285066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Figure12: Fitting the servo graph </a:t>
            </a:r>
          </a:p>
        </p:txBody>
      </p:sp>
    </p:spTree>
    <p:extLst>
      <p:ext uri="{BB962C8B-B14F-4D97-AF65-F5344CB8AC3E}">
        <p14:creationId xmlns:p14="http://schemas.microsoft.com/office/powerpoint/2010/main" val="40460272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7F37F14-1124-4D15-8EBC-1A6B837A31A2}"/>
              </a:ext>
            </a:extLst>
          </p:cNvPr>
          <p:cNvSpPr/>
          <p:nvPr/>
        </p:nvSpPr>
        <p:spPr>
          <a:xfrm>
            <a:off x="12631479" y="7772398"/>
            <a:ext cx="1998921" cy="446569"/>
          </a:xfrm>
          <a:prstGeom prst="rect">
            <a:avLst/>
          </a:prstGeom>
          <a:solidFill>
            <a:srgbClr val="0000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2D5EF46-925E-429C-8028-8C0677636039}"/>
              </a:ext>
            </a:extLst>
          </p:cNvPr>
          <p:cNvSpPr txBox="1"/>
          <p:nvPr/>
        </p:nvSpPr>
        <p:spPr>
          <a:xfrm>
            <a:off x="0" y="185264"/>
            <a:ext cx="7315200" cy="680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32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SYSTEM MODILING and Simulink</a:t>
            </a:r>
            <a:endParaRPr lang="en-US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D083BE-3602-48AB-ADFD-5924E4E876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87953"/>
            <a:ext cx="6332279" cy="15848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FC34A43-991D-4867-93A9-DE277B6C83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462"/>
          <a:stretch/>
        </p:blipFill>
        <p:spPr>
          <a:xfrm>
            <a:off x="0" y="4423142"/>
            <a:ext cx="6332279" cy="329609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1468C34-22A8-418A-AAB4-0EF750DB3E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3693" y="4371630"/>
            <a:ext cx="6332279" cy="339012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207BA2D-6545-4FD6-ABA3-2F54D2A15C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93665" y="1570049"/>
            <a:ext cx="6815472" cy="204541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D622CDF-FAA9-4759-8DBB-06DB92D82388}"/>
              </a:ext>
            </a:extLst>
          </p:cNvPr>
          <p:cNvSpPr/>
          <p:nvPr/>
        </p:nvSpPr>
        <p:spPr>
          <a:xfrm>
            <a:off x="1060542" y="3293971"/>
            <a:ext cx="3278654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Figure14: Simulink file without IK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493D83E-190B-40E3-987F-48D91F5D8885}"/>
              </a:ext>
            </a:extLst>
          </p:cNvPr>
          <p:cNvSpPr/>
          <p:nvPr/>
        </p:nvSpPr>
        <p:spPr>
          <a:xfrm>
            <a:off x="853231" y="7740502"/>
            <a:ext cx="3494804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Figure15: scope of figure 14 system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D60A8CB-767B-439D-B271-28C66B345CFB}"/>
              </a:ext>
            </a:extLst>
          </p:cNvPr>
          <p:cNvSpPr/>
          <p:nvPr/>
        </p:nvSpPr>
        <p:spPr>
          <a:xfrm>
            <a:off x="9346024" y="3633535"/>
            <a:ext cx="4108882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Figure16: the Simulink of the final system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F9E425C-B3AF-4526-8492-8EDEBAB2BAA5}"/>
              </a:ext>
            </a:extLst>
          </p:cNvPr>
          <p:cNvSpPr/>
          <p:nvPr/>
        </p:nvSpPr>
        <p:spPr>
          <a:xfrm>
            <a:off x="9812551" y="7783031"/>
            <a:ext cx="3494804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Figure17: scope of figure 16 system</a:t>
            </a:r>
          </a:p>
        </p:txBody>
      </p:sp>
    </p:spTree>
    <p:extLst>
      <p:ext uri="{BB962C8B-B14F-4D97-AF65-F5344CB8AC3E}">
        <p14:creationId xmlns:p14="http://schemas.microsoft.com/office/powerpoint/2010/main" val="16291299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6280" y="727115"/>
            <a:ext cx="5116354" cy="639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PID Control System</a:t>
            </a:r>
            <a:endParaRPr lang="en-US" sz="4000" dirty="0"/>
          </a:p>
        </p:txBody>
      </p:sp>
      <p:sp>
        <p:nvSpPr>
          <p:cNvPr id="3" name="Text 1"/>
          <p:cNvSpPr/>
          <p:nvPr/>
        </p:nvSpPr>
        <p:spPr>
          <a:xfrm>
            <a:off x="716280" y="1448395"/>
            <a:ext cx="3069788" cy="3836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Pixel Error Definition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716280" y="2138958"/>
            <a:ext cx="13197840" cy="3274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Pixel error definition: error = center - ball_pixel where centerX=320, centerY=240.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716280" y="2773323"/>
            <a:ext cx="3069788" cy="3836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PID Implementation</a:t>
            </a:r>
            <a:endParaRPr lang="en-US" sz="2400" dirty="0"/>
          </a:p>
        </p:txBody>
      </p:sp>
      <p:sp>
        <p:nvSpPr>
          <p:cNvPr id="6" name="Text 4"/>
          <p:cNvSpPr/>
          <p:nvPr/>
        </p:nvSpPr>
        <p:spPr>
          <a:xfrm>
            <a:off x="716280" y="3463885"/>
            <a:ext cx="13197840" cy="3274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PID implementation (discrete, sample time LOOP_PERIOD_MS = 20 ms):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716280" y="4021455"/>
            <a:ext cx="13197840" cy="3274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integr += (err + err_prev) * dt (trapezoidal integration)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716280" y="4420433"/>
            <a:ext cx="13197840" cy="3274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deriv = (err - err_prev) / dt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716280" y="4819412"/>
            <a:ext cx="13197840" cy="3274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out = kp*err + ki*integr + kd*deriv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716280" y="5581531"/>
            <a:ext cx="2558177" cy="319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Control Parameters</a:t>
            </a:r>
            <a:endParaRPr lang="en-US" sz="2000" dirty="0"/>
          </a:p>
        </p:txBody>
      </p:sp>
      <p:sp>
        <p:nvSpPr>
          <p:cNvPr id="11" name="Text 9"/>
          <p:cNvSpPr/>
          <p:nvPr/>
        </p:nvSpPr>
        <p:spPr>
          <a:xfrm>
            <a:off x="716280" y="6105882"/>
            <a:ext cx="6349246" cy="654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Gains used in code: </a:t>
            </a:r>
            <a:r>
              <a:rPr lang="en-US" sz="1600" dirty="0">
                <a:solidFill>
                  <a:srgbClr val="5A6E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kp = 0.00030</a:t>
            </a:r>
            <a:r>
              <a:rPr lang="en-US" sz="16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 </a:t>
            </a:r>
            <a:r>
              <a:rPr lang="en-US" sz="1600" dirty="0">
                <a:solidFill>
                  <a:srgbClr val="5A6E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ki = 0.0</a:t>
            </a:r>
            <a:r>
              <a:rPr lang="en-US" sz="16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 </a:t>
            </a:r>
            <a:r>
              <a:rPr lang="en-US" sz="1600" dirty="0">
                <a:solidFill>
                  <a:srgbClr val="5A6E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kd = 0.00020</a:t>
            </a:r>
            <a:r>
              <a:rPr lang="en-US" sz="16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(units: output slope per pixel).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7572494" y="5581531"/>
            <a:ext cx="2558177" cy="319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Safety Constraints</a:t>
            </a:r>
            <a:endParaRPr lang="en-US" sz="2000" dirty="0"/>
          </a:p>
        </p:txBody>
      </p:sp>
      <p:sp>
        <p:nvSpPr>
          <p:cNvPr id="13" name="Text 11"/>
          <p:cNvSpPr/>
          <p:nvPr/>
        </p:nvSpPr>
        <p:spPr>
          <a:xfrm>
            <a:off x="7572494" y="6105882"/>
            <a:ext cx="6349246" cy="654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Saturation &amp; safety: PID outputs are constrained to [-maxSlope, +maxSlope] with maxSlope = 0.9 to limit platform tilt.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716280" y="7175063"/>
            <a:ext cx="13197840" cy="3274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Control loop: if new sample available, compute PID and call moveTo(platformHz, -out_x, -out_y) at 50 Hz.</a:t>
            </a:r>
            <a:endParaRPr lang="en-US" sz="16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AD3443F-E945-41BF-9B57-0040EC71B076}"/>
              </a:ext>
            </a:extLst>
          </p:cNvPr>
          <p:cNvSpPr/>
          <p:nvPr/>
        </p:nvSpPr>
        <p:spPr>
          <a:xfrm>
            <a:off x="12631479" y="7804296"/>
            <a:ext cx="1998921" cy="446569"/>
          </a:xfrm>
          <a:prstGeom prst="rect">
            <a:avLst/>
          </a:prstGeom>
          <a:solidFill>
            <a:srgbClr val="0000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101115" y="2997041"/>
            <a:ext cx="4671417" cy="5840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50"/>
              </a:lnSpc>
              <a:buNone/>
            </a:pPr>
            <a:r>
              <a:rPr lang="en-US" sz="36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Inverse Kinematics</a:t>
            </a:r>
            <a:endParaRPr lang="en-US" sz="3650" dirty="0"/>
          </a:p>
        </p:txBody>
      </p:sp>
      <p:sp>
        <p:nvSpPr>
          <p:cNvPr id="4" name="Shape 1"/>
          <p:cNvSpPr/>
          <p:nvPr/>
        </p:nvSpPr>
        <p:spPr>
          <a:xfrm>
            <a:off x="101115" y="3861316"/>
            <a:ext cx="4316254" cy="1988225"/>
          </a:xfrm>
          <a:prstGeom prst="roundRect">
            <a:avLst>
              <a:gd name="adj" fmla="val 3947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295544" y="4055745"/>
            <a:ext cx="2335649" cy="2919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</a:rPr>
              <a:t>Definition</a:t>
            </a:r>
            <a:endParaRPr lang="en-US" sz="1800" dirty="0"/>
          </a:p>
        </p:txBody>
      </p:sp>
      <p:sp>
        <p:nvSpPr>
          <p:cNvPr id="6" name="Text 3"/>
          <p:cNvSpPr/>
          <p:nvPr/>
        </p:nvSpPr>
        <p:spPr>
          <a:xfrm>
            <a:off x="295544" y="4459724"/>
            <a:ext cx="3927396" cy="8965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What is IK: algorithm that converts desired platform pose (height + tilt slopes) into required actuator joint angles for each leg.</a:t>
            </a:r>
            <a:endParaRPr lang="en-US" sz="1450" dirty="0"/>
          </a:p>
        </p:txBody>
      </p:sp>
      <p:sp>
        <p:nvSpPr>
          <p:cNvPr id="7" name="Shape 4"/>
          <p:cNvSpPr/>
          <p:nvPr/>
        </p:nvSpPr>
        <p:spPr>
          <a:xfrm>
            <a:off x="4604178" y="3861316"/>
            <a:ext cx="4316254" cy="1988225"/>
          </a:xfrm>
          <a:prstGeom prst="roundRect">
            <a:avLst>
              <a:gd name="adj" fmla="val 3947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798607" y="4055745"/>
            <a:ext cx="2335649" cy="2919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Implementation</a:t>
            </a:r>
            <a:endParaRPr lang="en-US" sz="1800" dirty="0"/>
          </a:p>
        </p:txBody>
      </p:sp>
      <p:sp>
        <p:nvSpPr>
          <p:cNvPr id="9" name="Text 6"/>
          <p:cNvSpPr/>
          <p:nvPr/>
        </p:nvSpPr>
        <p:spPr>
          <a:xfrm>
            <a:off x="4798607" y="4459724"/>
            <a:ext cx="3927396" cy="11953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 our implementation: we use machine.theta(legIndex, hz, nx, ny) which returns the required theta for each leg given platform height platformHz and slopes (nx, ny).</a:t>
            </a:r>
            <a:endParaRPr lang="en-US" sz="1450" dirty="0"/>
          </a:p>
        </p:txBody>
      </p:sp>
      <p:sp>
        <p:nvSpPr>
          <p:cNvPr id="10" name="Shape 7"/>
          <p:cNvSpPr/>
          <p:nvPr/>
        </p:nvSpPr>
        <p:spPr>
          <a:xfrm>
            <a:off x="9107241" y="3861316"/>
            <a:ext cx="4316254" cy="1988225"/>
          </a:xfrm>
          <a:prstGeom prst="roundRect">
            <a:avLst>
              <a:gd name="adj" fmla="val 3947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301670" y="4055745"/>
            <a:ext cx="2335649" cy="2919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Servo Mapping</a:t>
            </a:r>
            <a:endParaRPr lang="en-US" sz="1800" dirty="0"/>
          </a:p>
        </p:txBody>
      </p:sp>
      <p:sp>
        <p:nvSpPr>
          <p:cNvPr id="12" name="Text 9"/>
          <p:cNvSpPr/>
          <p:nvPr/>
        </p:nvSpPr>
        <p:spPr>
          <a:xfrm>
            <a:off x="9301670" y="4459724"/>
            <a:ext cx="3927396" cy="8965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From theta → servo angle: servoAngle = servoNeutral + servoSign * round(theta - theta0) where theta0 is baseline flat theta.</a:t>
            </a:r>
            <a:endParaRPr lang="en-US" sz="1450" dirty="0"/>
          </a:p>
        </p:txBody>
      </p:sp>
      <p:sp>
        <p:nvSpPr>
          <p:cNvPr id="13" name="Text 10"/>
          <p:cNvSpPr/>
          <p:nvPr/>
        </p:nvSpPr>
        <p:spPr>
          <a:xfrm>
            <a:off x="101115" y="6129814"/>
            <a:ext cx="2802850" cy="3502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Control Flow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101115" y="6760369"/>
            <a:ext cx="13322379" cy="2988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Safety &amp; mapping: resulting servo angles are constrained to safe travel [servoMin, servoMax] and then written to servos.</a:t>
            </a:r>
            <a:endParaRPr lang="en-US" sz="1450" dirty="0"/>
          </a:p>
        </p:txBody>
      </p:sp>
      <p:sp>
        <p:nvSpPr>
          <p:cNvPr id="15" name="Text 12"/>
          <p:cNvSpPr/>
          <p:nvPr/>
        </p:nvSpPr>
        <p:spPr>
          <a:xfrm>
            <a:off x="101115" y="7269361"/>
            <a:ext cx="13322379" cy="2988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b="1" dirty="0">
                <a:solidFill>
                  <a:srgbClr val="5A6E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Overall flow:</a:t>
            </a:r>
            <a:r>
              <a:rPr lang="en-US" sz="14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pixel coords → PID → slopes (nx,ny) → IK (thetaA,B,C) → servo angles → actuation.</a:t>
            </a:r>
            <a:endParaRPr lang="en-US" sz="1450" dirty="0"/>
          </a:p>
        </p:txBody>
      </p:sp>
      <p:pic>
        <p:nvPicPr>
          <p:cNvPr id="1026" name="Picture 2" descr="Inverse Kinematics">
            <a:extLst>
              <a:ext uri="{FF2B5EF4-FFF2-40B4-BE49-F238E27FC236}">
                <a16:creationId xmlns:a16="http://schemas.microsoft.com/office/drawing/2014/main" id="{68E364AC-6831-4ADC-B00E-1F6040A781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65" t="36605" r="3256" b="3708"/>
          <a:stretch/>
        </p:blipFill>
        <p:spPr bwMode="auto">
          <a:xfrm>
            <a:off x="0" y="0"/>
            <a:ext cx="4744874" cy="2352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03F1EA4-0723-4C5F-80CD-ADA511E278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1565" y="61470"/>
            <a:ext cx="9107063" cy="3062696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3083854-3405-4981-B96A-6092ED9F87E1}"/>
              </a:ext>
            </a:extLst>
          </p:cNvPr>
          <p:cNvSpPr/>
          <p:nvPr/>
        </p:nvSpPr>
        <p:spPr>
          <a:xfrm>
            <a:off x="12631479" y="7772398"/>
            <a:ext cx="1998921" cy="446569"/>
          </a:xfrm>
          <a:prstGeom prst="rect">
            <a:avLst/>
          </a:prstGeom>
          <a:solidFill>
            <a:srgbClr val="0000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427E9B1-5075-49CF-BA10-429FC4BE2512}"/>
              </a:ext>
            </a:extLst>
          </p:cNvPr>
          <p:cNvSpPr/>
          <p:nvPr/>
        </p:nvSpPr>
        <p:spPr>
          <a:xfrm>
            <a:off x="12631479" y="7804296"/>
            <a:ext cx="1998921" cy="446569"/>
          </a:xfrm>
          <a:prstGeom prst="rect">
            <a:avLst/>
          </a:prstGeom>
          <a:solidFill>
            <a:srgbClr val="0000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650D309-57F3-4194-A827-562A6DCCFE4E}"/>
              </a:ext>
            </a:extLst>
          </p:cNvPr>
          <p:cNvSpPr/>
          <p:nvPr/>
        </p:nvSpPr>
        <p:spPr>
          <a:xfrm>
            <a:off x="367827" y="2362529"/>
            <a:ext cx="3782830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Figure18: simple explanation of the IK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A53B90E-B0D1-472A-B682-BE059B10EE7F}"/>
              </a:ext>
            </a:extLst>
          </p:cNvPr>
          <p:cNvSpPr/>
          <p:nvPr/>
        </p:nvSpPr>
        <p:spPr>
          <a:xfrm>
            <a:off x="7905454" y="3137636"/>
            <a:ext cx="2792431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Figure19: IK final equations </a:t>
            </a:r>
            <a:endParaRPr lang="en-US" i="1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</TotalTime>
  <Words>916</Words>
  <Application>Microsoft Office PowerPoint</Application>
  <PresentationFormat>Custom</PresentationFormat>
  <Paragraphs>97</Paragraphs>
  <Slides>9</Slides>
  <Notes>7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Roboto Light</vt:lpstr>
      <vt:lpstr>Roboto Medium</vt:lpstr>
      <vt:lpstr>Calibri</vt:lpstr>
      <vt:lpstr>Roboto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lastModifiedBy>Lubna Tarıq Hasan Alabed LUBNA TARIQ HASAN ALABED</cp:lastModifiedBy>
  <cp:revision>11</cp:revision>
  <dcterms:created xsi:type="dcterms:W3CDTF">2025-10-11T20:12:21Z</dcterms:created>
  <dcterms:modified xsi:type="dcterms:W3CDTF">2025-10-12T06:54:09Z</dcterms:modified>
</cp:coreProperties>
</file>